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4" r:id="rId2"/>
    <p:sldId id="265" r:id="rId3"/>
    <p:sldId id="266" r:id="rId4"/>
    <p:sldId id="256" r:id="rId5"/>
    <p:sldId id="270" r:id="rId6"/>
    <p:sldId id="267" r:id="rId7"/>
    <p:sldId id="269" r:id="rId8"/>
    <p:sldId id="271" r:id="rId9"/>
    <p:sldId id="257" r:id="rId10"/>
    <p:sldId id="276" r:id="rId11"/>
    <p:sldId id="277" r:id="rId12"/>
    <p:sldId id="278" r:id="rId13"/>
    <p:sldId id="279" r:id="rId14"/>
    <p:sldId id="275" r:id="rId15"/>
    <p:sldId id="283" r:id="rId16"/>
    <p:sldId id="259" r:id="rId17"/>
    <p:sldId id="281" r:id="rId18"/>
    <p:sldId id="282" r:id="rId19"/>
    <p:sldId id="273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78918"/>
  </p:normalViewPr>
  <p:slideViewPr>
    <p:cSldViewPr snapToGrid="0" snapToObjects="1">
      <p:cViewPr>
        <p:scale>
          <a:sx n="104" d="100"/>
          <a:sy n="104" d="100"/>
        </p:scale>
        <p:origin x="360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3E0B4-EE7D-EC44-BB22-993DD67F446D}" type="datetimeFigureOut">
              <a:rPr lang="el-GR" smtClean="0"/>
              <a:t>22/5/17</a:t>
            </a:fld>
            <a:endParaRPr lang="el-GR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73DEE-F4BC-4446-AA8B-62EF5FAF2A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684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73DEE-F4BC-4446-AA8B-62EF5FAF2A60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310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73DEE-F4BC-4446-AA8B-62EF5FAF2A60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429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ς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υπότιτλου υποδείγματος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952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754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185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500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99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252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185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70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039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09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112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E78AB-5925-1948-878D-845B3FB7DC99}" type="datetimeFigureOut">
              <a:rPr lang="el-GR" smtClean="0"/>
              <a:t>22/5/17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1322-EBB2-DC4E-BB7E-2D094E6815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395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hyperlink" Target="NULL" TargetMode="External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9403" y="2042556"/>
            <a:ext cx="4998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MICELLES</a:t>
            </a:r>
            <a:endParaRPr lang="el-GR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9033162" y="5086596"/>
            <a:ext cx="315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err="1" smtClean="0"/>
              <a:t>Τράπαλη</a:t>
            </a:r>
            <a:r>
              <a:rPr lang="el-GR" sz="1600" i="1" dirty="0" smtClean="0"/>
              <a:t> </a:t>
            </a:r>
            <a:r>
              <a:rPr lang="el-GR" sz="1600" i="1" dirty="0" err="1" smtClean="0"/>
              <a:t>Αδελαΐς</a:t>
            </a:r>
            <a:r>
              <a:rPr lang="el-GR" sz="1600" i="1" dirty="0" smtClean="0"/>
              <a:t>  921</a:t>
            </a:r>
          </a:p>
          <a:p>
            <a:r>
              <a:rPr lang="el-GR" sz="1600" i="1" dirty="0" smtClean="0"/>
              <a:t>Χημεία </a:t>
            </a:r>
            <a:r>
              <a:rPr lang="el-GR" sz="1600" i="1" dirty="0" err="1" smtClean="0"/>
              <a:t>Μακροκυκλικών</a:t>
            </a:r>
            <a:r>
              <a:rPr lang="el-GR" sz="1600" i="1" dirty="0" smtClean="0"/>
              <a:t> Ενώσεων</a:t>
            </a:r>
          </a:p>
          <a:p>
            <a:r>
              <a:rPr lang="el-GR" sz="1600" i="1" dirty="0" smtClean="0"/>
              <a:t>Ηράκλειο 2017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76" y="118752"/>
            <a:ext cx="4136547" cy="4174177"/>
          </a:xfrm>
          <a:prstGeom prst="rect">
            <a:avLst/>
          </a:prstGeom>
        </p:spPr>
      </p:pic>
      <p:cxnSp>
        <p:nvCxnSpPr>
          <p:cNvPr id="9" name="Ευθεία γραμμή σύνδεσης 8"/>
          <p:cNvCxnSpPr/>
          <p:nvPr/>
        </p:nvCxnSpPr>
        <p:spPr>
          <a:xfrm>
            <a:off x="166255" y="4821382"/>
            <a:ext cx="11792197" cy="11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6074" t="2424" r="10267"/>
          <a:stretch/>
        </p:blipFill>
        <p:spPr>
          <a:xfrm>
            <a:off x="0" y="34408"/>
            <a:ext cx="6317673" cy="6691746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6317673" y="584288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1" u="sng" dirty="0" smtClean="0">
                <a:effectLst/>
              </a:rPr>
              <a:t>Figure 11. </a:t>
            </a:r>
            <a:r>
              <a:rPr lang="en-US" sz="1400" b="1" i="1" dirty="0" smtClean="0">
                <a:effectLst/>
              </a:rPr>
              <a:t>(a) Targeting micelle, (b) Redox responsive micelles, (c) interaction of multifunctional micelles with target cells demonstrated. </a:t>
            </a:r>
          </a:p>
          <a:p>
            <a:r>
              <a:rPr lang="en-US" sz="1200" i="1" dirty="0" smtClean="0"/>
              <a:t>WIREs </a:t>
            </a:r>
            <a:r>
              <a:rPr lang="en-US" sz="1200" i="1" dirty="0" err="1" smtClean="0"/>
              <a:t>Nanomed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Nanobiotechnol</a:t>
            </a:r>
            <a:r>
              <a:rPr lang="en-US" sz="1200" i="1" dirty="0" smtClean="0"/>
              <a:t> 2015. </a:t>
            </a:r>
            <a:r>
              <a:rPr lang="en-US" sz="1200" i="1" dirty="0" err="1" smtClean="0"/>
              <a:t>doi</a:t>
            </a:r>
            <a:r>
              <a:rPr lang="en-US" sz="1200" i="1" dirty="0" smtClean="0"/>
              <a:t>: 10.1002/wnan.1332</a:t>
            </a:r>
          </a:p>
          <a:p>
            <a:endParaRPr lang="en-US" sz="1400" b="1" i="1" dirty="0">
              <a:effectLst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638200" y="800108"/>
            <a:ext cx="5775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longevity in the blood (PEG).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specific targeting 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e.g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antibodies).  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preventing the hidden function from premature interaction with target cells. 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Polymeric chains are attached to the carrier surface via low pH-degradable bonds. 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pH-dependent de-shielding of the temporarily hidden cell-penetrating function.</a:t>
            </a:r>
          </a:p>
        </p:txBody>
      </p:sp>
    </p:spTree>
    <p:extLst>
      <p:ext uri="{BB962C8B-B14F-4D97-AF65-F5344CB8AC3E}">
        <p14:creationId xmlns:p14="http://schemas.microsoft.com/office/powerpoint/2010/main" val="16936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01741" cy="5593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9" y="5975144"/>
            <a:ext cx="11851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sng" dirty="0" smtClean="0"/>
              <a:t>Figure 12.</a:t>
            </a:r>
            <a:r>
              <a:rPr lang="en-US" sz="1400" b="1" i="1" dirty="0" smtClean="0"/>
              <a:t> (A) Structure of the dendritic box with an inner fifth generation poly(propylene imine) dendrimers functionalized with t-BOC protected </a:t>
            </a:r>
            <a:r>
              <a:rPr lang="en-US" sz="1400" b="1" i="1" dirty="0" err="1" smtClean="0"/>
              <a:t>phenylalamine</a:t>
            </a:r>
            <a:r>
              <a:rPr lang="en-US" sz="1400" b="1" i="1" dirty="0" smtClean="0"/>
              <a:t>. </a:t>
            </a:r>
          </a:p>
          <a:p>
            <a:pPr marL="342900" indent="-342900">
              <a:buAutoNum type="alphaUcParenBoth" startAt="2"/>
            </a:pPr>
            <a:r>
              <a:rPr lang="en-US" sz="1400" b="1" i="1" dirty="0" smtClean="0"/>
              <a:t>Schematic illustration showing the payload entrapment and release by </a:t>
            </a:r>
            <a:r>
              <a:rPr lang="en-US" sz="1400" b="1" i="1" dirty="0" err="1" smtClean="0"/>
              <a:t>modylation</a:t>
            </a:r>
            <a:r>
              <a:rPr lang="en-US" sz="1400" b="1" i="1" dirty="0" smtClean="0"/>
              <a:t> of the surface blocking groups in dendritic box.</a:t>
            </a:r>
          </a:p>
          <a:p>
            <a:r>
              <a:rPr lang="pl-PL" sz="1200" i="1" dirty="0" err="1" smtClean="0"/>
              <a:t>Polym</a:t>
            </a:r>
            <a:r>
              <a:rPr lang="pl-PL" sz="1200" i="1" dirty="0"/>
              <a:t>. Chem., 2016, 7, 5891-5891 ,</a:t>
            </a:r>
            <a:r>
              <a:rPr lang="pl-PL" sz="1200" i="1" dirty="0" smtClean="0"/>
              <a:t>DOI</a:t>
            </a:r>
            <a:r>
              <a:rPr lang="pl-PL" sz="1200" i="1" dirty="0"/>
              <a:t>: 10.1039/C6PY90145J</a:t>
            </a:r>
            <a:endParaRPr lang="en-US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3719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9142" t="5195" r="12776" b="2858"/>
          <a:stretch/>
        </p:blipFill>
        <p:spPr>
          <a:xfrm>
            <a:off x="94899" y="1038410"/>
            <a:ext cx="6163395" cy="5312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1841" y="5280439"/>
            <a:ext cx="520139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sng" dirty="0" smtClean="0"/>
              <a:t>Figure 13.</a:t>
            </a:r>
            <a:r>
              <a:rPr lang="en-US" sz="1400" b="1" i="1" dirty="0" smtClean="0"/>
              <a:t> Schematic illustration of </a:t>
            </a:r>
            <a:r>
              <a:rPr lang="en-US" sz="1400" b="1" i="1" dirty="0" err="1" smtClean="0"/>
              <a:t>polyprodug</a:t>
            </a:r>
            <a:r>
              <a:rPr lang="en-US" sz="1400" b="1" i="1" dirty="0" smtClean="0"/>
              <a:t> unimolecular micelles with </a:t>
            </a:r>
            <a:r>
              <a:rPr lang="en-US" sz="1400" b="1" i="1" dirty="0" err="1" smtClean="0"/>
              <a:t>hyperbranched</a:t>
            </a:r>
            <a:r>
              <a:rPr lang="en-US" sz="1400" b="1" i="1" dirty="0" smtClean="0"/>
              <a:t> </a:t>
            </a:r>
            <a:r>
              <a:rPr lang="en-US" sz="1400" b="1" i="1" dirty="0"/>
              <a:t>c</a:t>
            </a:r>
            <a:r>
              <a:rPr lang="en-US" sz="1400" b="1" i="1" dirty="0" smtClean="0"/>
              <a:t>ores conjugated with DOTA (</a:t>
            </a:r>
            <a:r>
              <a:rPr lang="en-US" sz="1400" b="1" i="1" dirty="0" err="1" smtClean="0"/>
              <a:t>Gd</a:t>
            </a:r>
            <a:r>
              <a:rPr lang="en-US" sz="1400" b="1" i="1" dirty="0" smtClean="0"/>
              <a:t>) and reductive milieu-cleavable </a:t>
            </a:r>
            <a:r>
              <a:rPr lang="en-US" sz="1400" b="1" i="1" dirty="0" err="1" smtClean="0"/>
              <a:t>camptothecin</a:t>
            </a:r>
            <a:r>
              <a:rPr lang="en-US" sz="1400" b="1" i="1" dirty="0" smtClean="0"/>
              <a:t> prodrugs and </a:t>
            </a:r>
            <a:r>
              <a:rPr lang="en-US" sz="1400" b="1" i="1" dirty="0" err="1" smtClean="0"/>
              <a:t>hydrophylic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coron</a:t>
            </a:r>
            <a:r>
              <a:rPr lang="en-US" sz="1400" b="1" i="1" dirty="0" smtClean="0"/>
              <a:t> as functionalized with guanidine residues.</a:t>
            </a:r>
          </a:p>
          <a:p>
            <a:r>
              <a:rPr lang="pt-BR" sz="1200" i="1" dirty="0"/>
              <a:t>J. Am. </a:t>
            </a:r>
            <a:r>
              <a:rPr lang="pt-BR" sz="1200" i="1" dirty="0" err="1"/>
              <a:t>Chem</a:t>
            </a:r>
            <a:r>
              <a:rPr lang="pt-BR" sz="1200" i="1" dirty="0"/>
              <a:t>. Soc., 2015, </a:t>
            </a:r>
            <a:r>
              <a:rPr lang="pt-BR" sz="1200" i="1" dirty="0" smtClean="0"/>
              <a:t>137,362-368</a:t>
            </a:r>
            <a:r>
              <a:rPr lang="pt-BR" sz="1200" i="1" dirty="0"/>
              <a:t>.</a:t>
            </a:r>
          </a:p>
          <a:p>
            <a:endParaRPr lang="el-GR" sz="1400" b="1" i="1" dirty="0"/>
          </a:p>
        </p:txBody>
      </p:sp>
      <p:sp>
        <p:nvSpPr>
          <p:cNvPr id="5" name="Ορθογώνιο 4"/>
          <p:cNvSpPr/>
          <p:nvPr/>
        </p:nvSpPr>
        <p:spPr>
          <a:xfrm>
            <a:off x="291364" y="263627"/>
            <a:ext cx="8485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l-GR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ynergistic</a:t>
            </a:r>
            <a:r>
              <a:rPr lang="el-GR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l-GR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maging</a:t>
            </a:r>
            <a:r>
              <a:rPr lang="el-GR" sz="2400" b="1" u="sng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l-GR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hemotherapy</a:t>
            </a:r>
            <a:r>
              <a:rPr lang="el-GR" sz="2400" b="1" u="sng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l-GR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nhanced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l-GR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umor</a:t>
            </a:r>
            <a:r>
              <a:rPr lang="el-GR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el-GR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ptake</a:t>
            </a:r>
            <a:r>
              <a:rPr lang="el-GR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l-GR"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491841" y="1532920"/>
            <a:ext cx="57832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Theranostic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polyprodrugs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reduction-activated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camptothecin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prodrugs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magnetic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resonance (MR) imaging contrast agent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complex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hydrophilic coronas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functionalized with guanidine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residues</a:t>
            </a:r>
            <a:endParaRPr lang="en-US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8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759" y="344385"/>
            <a:ext cx="821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PhotoDynamic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 Therapy (PDT) and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PhotoThermal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 Therapy (PTT)</a:t>
            </a:r>
            <a:endParaRPr lang="el-GR"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86889" y="559088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err="1" smtClean="0">
                <a:solidFill>
                  <a:schemeClr val="accent1">
                    <a:lumMod val="75000"/>
                  </a:schemeClr>
                </a:solidFill>
              </a:rPr>
              <a:t>precise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1">
                    <a:lumMod val="75000"/>
                  </a:schemeClr>
                </a:solidFill>
              </a:rPr>
              <a:t>tumor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1">
                    <a:lumMod val="75000"/>
                  </a:schemeClr>
                </a:solidFill>
              </a:rPr>
              <a:t>localization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&amp;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accent1">
                    <a:lumMod val="75000"/>
                  </a:schemeClr>
                </a:solidFill>
              </a:rPr>
              <a:t>enhanced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 PDT </a:t>
            </a:r>
            <a:r>
              <a:rPr lang="el-GR" dirty="0" err="1" smtClean="0">
                <a:solidFill>
                  <a:schemeClr val="accent1">
                    <a:lumMod val="75000"/>
                  </a:schemeClr>
                </a:solidFill>
              </a:rPr>
              <a:t>efficacy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 of PS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622778" y="1132670"/>
            <a:ext cx="3068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PDT: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photosensitizing agents &amp; light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production of singlet oxygen 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778" y="2858802"/>
            <a:ext cx="55804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PTT: extension of PDT</a:t>
            </a:r>
          </a:p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photoirradiation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excitation of sensitizer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release of vibrational energy (heat)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 need of oxygen to interact with the target cells/tissues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/>
          <p:cNvGrpSpPr/>
          <p:nvPr/>
        </p:nvGrpSpPr>
        <p:grpSpPr>
          <a:xfrm>
            <a:off x="188342" y="1073658"/>
            <a:ext cx="11389269" cy="5784342"/>
            <a:chOff x="140841" y="1311486"/>
            <a:chExt cx="11389269" cy="5784342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 rotWithShape="1">
            <a:blip r:embed="rId2"/>
            <a:srcRect l="1125" t="2170" r="4890" b="11325"/>
            <a:stretch/>
          </p:blipFill>
          <p:spPr>
            <a:xfrm>
              <a:off x="140841" y="1311486"/>
              <a:ext cx="9691927" cy="426324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3133" y="6080165"/>
              <a:ext cx="113369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u="sng" dirty="0" smtClean="0"/>
                <a:t>Figure 14.</a:t>
              </a:r>
              <a:r>
                <a:rPr lang="en-US" sz="1400" b="1" i="1" dirty="0" smtClean="0"/>
                <a:t>  Schematic illustration of PS-loaded micelles integrating cyanine dye for dual-modal cancer imaging and synergistic therapy of PTT and PDT via an enhanced cytoplasmic  delivery of PS.</a:t>
              </a:r>
            </a:p>
            <a:p>
              <a:r>
                <a:rPr lang="it-IT" sz="1200" i="1" dirty="0"/>
                <a:t>M. </a:t>
              </a:r>
              <a:r>
                <a:rPr lang="it-IT" sz="1200" i="1" dirty="0" err="1"/>
                <a:t>Guo</a:t>
              </a:r>
              <a:r>
                <a:rPr lang="it-IT" sz="1200" i="1" dirty="0"/>
                <a:t> et al. / </a:t>
              </a:r>
              <a:r>
                <a:rPr lang="it-IT" sz="1200" i="1" dirty="0" err="1"/>
                <a:t>Biomaterials</a:t>
              </a:r>
              <a:r>
                <a:rPr lang="it-IT" sz="1200" i="1" dirty="0"/>
                <a:t> 35 (2014) 4656e4666</a:t>
              </a:r>
            </a:p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427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2822" t="13453" r="14290"/>
          <a:stretch/>
        </p:blipFill>
        <p:spPr>
          <a:xfrm>
            <a:off x="3089189" y="2118212"/>
            <a:ext cx="5313406" cy="3338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883" y="1268857"/>
            <a:ext cx="1129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Unimolecular micelles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class of single-molecular micelles with distinct core &amp; shell that are covalently bound together.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883" y="142503"/>
            <a:ext cx="1888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</a:rPr>
              <a:t>Catalysts</a:t>
            </a:r>
            <a:endParaRPr lang="el-GR" sz="36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7821465" y="5457111"/>
            <a:ext cx="4031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i="1" dirty="0" err="1"/>
              <a:t>Polym</a:t>
            </a:r>
            <a:r>
              <a:rPr lang="pl-PL" sz="1200" i="1" dirty="0"/>
              <a:t>. Chem., 2016, 7, 5891-5891 ,DOI: 10.1039/C6PY90145J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883491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/>
          <a:srcRect l="7985" r="5799"/>
          <a:stretch/>
        </p:blipFill>
        <p:spPr>
          <a:xfrm>
            <a:off x="296883" y="788833"/>
            <a:ext cx="9476509" cy="5059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13926" y="424555"/>
            <a:ext cx="2930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charset="-95"/>
              <a:buChar char="•"/>
            </a:pPr>
            <a:r>
              <a:rPr lang="en-US" dirty="0"/>
              <a:t> 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CuAAC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“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click”  reactions</a:t>
            </a:r>
          </a:p>
          <a:p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296883" y="6036208"/>
            <a:ext cx="102484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u="sng" dirty="0" smtClean="0">
                <a:effectLst/>
              </a:rPr>
              <a:t>Figure 15. </a:t>
            </a:r>
            <a:r>
              <a:rPr lang="en-US" sz="1400" b="1" i="1" dirty="0" smtClean="0">
                <a:effectLst/>
              </a:rPr>
              <a:t>(a) </a:t>
            </a:r>
            <a:r>
              <a:rPr lang="en-US" sz="1400" b="1" i="1" dirty="0" err="1"/>
              <a:t>N</a:t>
            </a:r>
            <a:r>
              <a:rPr lang="en-US" sz="1400" b="1" i="1" dirty="0" err="1" smtClean="0">
                <a:effectLst/>
              </a:rPr>
              <a:t>anoreactor</a:t>
            </a:r>
            <a:r>
              <a:rPr lang="en-US" sz="1400" b="1" i="1" dirty="0" smtClean="0">
                <a:effectLst/>
              </a:rPr>
              <a:t>/ligand for </a:t>
            </a:r>
            <a:r>
              <a:rPr lang="en-US" sz="1400" b="1" i="1" dirty="0" err="1" smtClean="0">
                <a:effectLst/>
              </a:rPr>
              <a:t>CuAAC</a:t>
            </a:r>
            <a:r>
              <a:rPr lang="en-US" sz="1400" b="1" i="1" dirty="0" smtClean="0">
                <a:effectLst/>
              </a:rPr>
              <a:t> catalysis. (b) Comparison of the NMR signals of the </a:t>
            </a:r>
            <a:r>
              <a:rPr lang="en-US" sz="1400" b="1" i="1" dirty="0" err="1" smtClean="0">
                <a:effectLst/>
              </a:rPr>
              <a:t>triazole</a:t>
            </a:r>
            <a:r>
              <a:rPr lang="en-US" sz="1400" b="1" i="1" dirty="0" smtClean="0">
                <a:effectLst/>
              </a:rPr>
              <a:t> proton of 1 alone</a:t>
            </a:r>
          </a:p>
          <a:p>
            <a:r>
              <a:rPr lang="en-US" sz="1400" b="1" i="1" dirty="0" smtClean="0">
                <a:effectLst/>
              </a:rPr>
              <a:t>(7.90 ppm), with </a:t>
            </a:r>
            <a:r>
              <a:rPr lang="en-US" sz="1400" b="1" i="1" dirty="0" err="1" smtClean="0">
                <a:effectLst/>
              </a:rPr>
              <a:t>Cu</a:t>
            </a:r>
            <a:r>
              <a:rPr lang="en-US" sz="1400" b="1" i="1" baseline="30000" dirty="0" err="1" smtClean="0">
                <a:effectLst/>
              </a:rPr>
              <a:t>II</a:t>
            </a:r>
            <a:r>
              <a:rPr lang="en-US" sz="1400" b="1" i="1" dirty="0" smtClean="0">
                <a:effectLst/>
              </a:rPr>
              <a:t> and </a:t>
            </a:r>
            <a:r>
              <a:rPr lang="en-US" sz="1400" b="1" i="1" dirty="0" err="1" smtClean="0">
                <a:effectLst/>
              </a:rPr>
              <a:t>Cu</a:t>
            </a:r>
            <a:r>
              <a:rPr lang="en-US" sz="1400" b="1" i="1" baseline="30000" dirty="0" err="1" smtClean="0">
                <a:effectLst/>
              </a:rPr>
              <a:t>I</a:t>
            </a:r>
            <a:r>
              <a:rPr lang="en-US" sz="1400" b="1" i="1" dirty="0" smtClean="0">
                <a:effectLst/>
              </a:rPr>
              <a:t> (shift to 8.08 ppm).</a:t>
            </a:r>
          </a:p>
          <a:p>
            <a:r>
              <a:rPr lang="cs-CZ" sz="1200" i="1" dirty="0"/>
              <a:t>J. </a:t>
            </a:r>
            <a:r>
              <a:rPr lang="cs-CZ" sz="1200" i="1" dirty="0" err="1"/>
              <a:t>Am</a:t>
            </a:r>
            <a:r>
              <a:rPr lang="cs-CZ" sz="1200" i="1" dirty="0"/>
              <a:t>. </a:t>
            </a:r>
            <a:r>
              <a:rPr lang="cs-CZ" sz="1200" i="1" dirty="0" err="1"/>
              <a:t>Chem</a:t>
            </a:r>
            <a:r>
              <a:rPr lang="cs-CZ" sz="1200" i="1" dirty="0"/>
              <a:t>. Soc. 2014, 136, 12092−12098</a:t>
            </a:r>
          </a:p>
          <a:p>
            <a:endParaRPr lang="en-US" sz="1400" b="1" i="1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56519" y="2510550"/>
            <a:ext cx="320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yields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recycled &amp; reused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877" t="2944" r="3456" b="3896"/>
          <a:stretch/>
        </p:blipFill>
        <p:spPr>
          <a:xfrm>
            <a:off x="147162" y="0"/>
            <a:ext cx="8716488" cy="6388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162" y="6388923"/>
            <a:ext cx="5555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u="sng" dirty="0" smtClean="0"/>
              <a:t>Figure 16.</a:t>
            </a:r>
            <a:r>
              <a:rPr lang="en-US" sz="1400" b="1" i="1" dirty="0" smtClean="0"/>
              <a:t> Synthesis route of </a:t>
            </a:r>
            <a:r>
              <a:rPr lang="en-US" sz="1400" b="1" i="1" dirty="0" err="1" smtClean="0"/>
              <a:t>PdNs</a:t>
            </a:r>
            <a:r>
              <a:rPr lang="en-US" sz="1400" b="1" i="1" dirty="0" smtClean="0"/>
              <a:t>-PAMAM-g- MWCNTs hybrid materials</a:t>
            </a:r>
          </a:p>
          <a:p>
            <a:r>
              <a:rPr lang="en-US" sz="1200" i="1" dirty="0"/>
              <a:t>M.R. </a:t>
            </a:r>
            <a:r>
              <a:rPr lang="en-US" sz="1200" i="1" dirty="0" err="1"/>
              <a:t>Nabid</a:t>
            </a:r>
            <a:r>
              <a:rPr lang="en-US" sz="1200" i="1" dirty="0"/>
              <a:t> et al. / Applied Catalysis A: General 406 (2011) 124– 132</a:t>
            </a:r>
          </a:p>
          <a:p>
            <a:endParaRPr lang="el-GR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9678390" y="191969"/>
            <a:ext cx="178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Heck reaction</a:t>
            </a:r>
            <a:endParaRPr lang="el-GR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259" y="3859480"/>
            <a:ext cx="4892261" cy="1983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78390" y="1631307"/>
            <a:ext cx="2445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cross-coupling reactions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short reaction time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yields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82" y="368134"/>
            <a:ext cx="4561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</a:rPr>
              <a:t>Synthesis of porous materials</a:t>
            </a:r>
            <a:endParaRPr lang="el-GR" sz="28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b="11375"/>
          <a:stretch/>
        </p:blipFill>
        <p:spPr>
          <a:xfrm>
            <a:off x="178129" y="1033858"/>
            <a:ext cx="10056256" cy="4547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82" y="5962119"/>
            <a:ext cx="8930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sng" dirty="0" smtClean="0"/>
              <a:t>Figure 17. </a:t>
            </a:r>
            <a:r>
              <a:rPr lang="en-US" sz="1400" b="1" i="1" dirty="0" smtClean="0"/>
              <a:t>Formulation of porous materials. (a) via co-operative self-assembly. (b) via true liquid-crystal templating process.</a:t>
            </a:r>
          </a:p>
          <a:p>
            <a:r>
              <a:rPr lang="en-US" sz="1200" i="1" dirty="0" smtClean="0"/>
              <a:t>N. Pal, A. </a:t>
            </a:r>
            <a:r>
              <a:rPr lang="en-US" sz="1200" i="1" dirty="0" err="1" smtClean="0"/>
              <a:t>Bhaumik</a:t>
            </a:r>
            <a:r>
              <a:rPr lang="en-US" sz="1200" i="1" dirty="0" smtClean="0"/>
              <a:t> / Advances in Colloid and Interface Science 189–190 (2013) 21–41</a:t>
            </a:r>
          </a:p>
          <a:p>
            <a:endParaRPr lang="en-US" sz="1400" b="1" i="1" dirty="0" smtClean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331" y="3742200"/>
            <a:ext cx="4332669" cy="22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906" y="2956956"/>
            <a:ext cx="402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1">
                    <a:lumMod val="75000"/>
                  </a:schemeClr>
                </a:solidFill>
              </a:rPr>
              <a:t>Ευχαριστώ πολύ </a:t>
            </a:r>
            <a:r>
              <a:rPr lang="is-IS" sz="40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:)</a:t>
            </a:r>
            <a:endParaRPr lang="el-G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225631" y="3954483"/>
            <a:ext cx="11732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1892" y="415636"/>
            <a:ext cx="2103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Surfactants</a:t>
            </a:r>
            <a:endParaRPr lang="el-GR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1" name="Ομάδα 30"/>
          <p:cNvGrpSpPr/>
          <p:nvPr/>
        </p:nvGrpSpPr>
        <p:grpSpPr>
          <a:xfrm>
            <a:off x="581892" y="1441532"/>
            <a:ext cx="4928259" cy="4316361"/>
            <a:chOff x="581892" y="1777708"/>
            <a:chExt cx="4928259" cy="4316361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92" y="1777708"/>
              <a:ext cx="4928259" cy="431636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43936" y="1885523"/>
              <a:ext cx="8867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/>
                <a:t>Anionic</a:t>
              </a:r>
              <a:endParaRPr lang="el-GR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7773" y="3895588"/>
              <a:ext cx="10246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/>
                <a:t>Nonionic</a:t>
              </a:r>
              <a:endParaRPr lang="el-GR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9674" y="2924158"/>
              <a:ext cx="9408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/>
                <a:t>Cationic</a:t>
              </a:r>
              <a:endParaRPr lang="el-GR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39492" y="3751222"/>
              <a:ext cx="8579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/>
                <a:t>Gemini</a:t>
              </a:r>
              <a:endParaRPr lang="el-GR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1688" y="4934223"/>
              <a:ext cx="1356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/>
                <a:t>Zwetterionic</a:t>
              </a:r>
              <a:endParaRPr lang="el-GR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9674" y="5959940"/>
            <a:ext cx="291643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u="sng" dirty="0" smtClean="0"/>
              <a:t>Figure 1.</a:t>
            </a:r>
            <a:r>
              <a:rPr lang="en-US" sz="1400" b="1" i="1" dirty="0" smtClean="0"/>
              <a:t> Classification of surfactants</a:t>
            </a:r>
          </a:p>
          <a:p>
            <a:r>
              <a:rPr lang="is-IS" sz="1100" b="0" i="1" dirty="0" smtClean="0">
                <a:solidFill>
                  <a:srgbClr val="000000"/>
                </a:solidFill>
                <a:effectLst/>
              </a:rPr>
              <a:t> PharmaTutor, 2014, 2(3), 17-29</a:t>
            </a:r>
            <a:endParaRPr lang="el-GR" sz="1100" i="1" dirty="0" smtClean="0"/>
          </a:p>
          <a:p>
            <a:endParaRPr lang="el-GR" sz="1400" i="1" dirty="0"/>
          </a:p>
        </p:txBody>
      </p:sp>
      <p:grpSp>
        <p:nvGrpSpPr>
          <p:cNvPr id="44" name="Ομάδα 43"/>
          <p:cNvGrpSpPr/>
          <p:nvPr/>
        </p:nvGrpSpPr>
        <p:grpSpPr>
          <a:xfrm>
            <a:off x="6235188" y="566989"/>
            <a:ext cx="5438899" cy="5513507"/>
            <a:chOff x="6231537" y="268136"/>
            <a:chExt cx="5438899" cy="5513507"/>
          </a:xfrm>
        </p:grpSpPr>
        <p:pic>
          <p:nvPicPr>
            <p:cNvPr id="37" name="Εικόνα 36"/>
            <p:cNvPicPr>
              <a:picLocks noChangeAspect="1"/>
            </p:cNvPicPr>
            <p:nvPr/>
          </p:nvPicPr>
          <p:blipFill rotWithShape="1">
            <a:blip r:embed="rId3"/>
            <a:srcRect l="2714" t="8113" r="14773"/>
            <a:stretch/>
          </p:blipFill>
          <p:spPr>
            <a:xfrm>
              <a:off x="6231537" y="728671"/>
              <a:ext cx="5438899" cy="5052972"/>
            </a:xfrm>
            <a:prstGeom prst="rect">
              <a:avLst/>
            </a:prstGeom>
          </p:spPr>
        </p:pic>
        <p:sp>
          <p:nvSpPr>
            <p:cNvPr id="43" name="Ορθογώνιο 42"/>
            <p:cNvSpPr/>
            <p:nvPr/>
          </p:nvSpPr>
          <p:spPr>
            <a:xfrm>
              <a:off x="7962349" y="268136"/>
              <a:ext cx="19772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Anionic surfactants</a:t>
              </a:r>
              <a:endParaRPr lang="el-G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45" name="Ομάδα 44"/>
          <p:cNvGrpSpPr/>
          <p:nvPr/>
        </p:nvGrpSpPr>
        <p:grpSpPr>
          <a:xfrm>
            <a:off x="6271457" y="586243"/>
            <a:ext cx="5367646" cy="5272974"/>
            <a:chOff x="2084442" y="807522"/>
            <a:chExt cx="5367646" cy="5272974"/>
          </a:xfrm>
        </p:grpSpPr>
        <p:pic>
          <p:nvPicPr>
            <p:cNvPr id="46" name="Εικόνα 45"/>
            <p:cNvPicPr>
              <a:picLocks noChangeAspect="1"/>
            </p:cNvPicPr>
            <p:nvPr/>
          </p:nvPicPr>
          <p:blipFill rotWithShape="1">
            <a:blip r:embed="rId4"/>
            <a:srcRect l="2164" t="6722" r="16243"/>
            <a:stretch/>
          </p:blipFill>
          <p:spPr>
            <a:xfrm>
              <a:off x="2084442" y="1365662"/>
              <a:ext cx="5367646" cy="471483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752603" y="807522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Cationic surfactants</a:t>
              </a:r>
              <a:endParaRPr lang="el-G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48" name="Ομάδα 47"/>
          <p:cNvGrpSpPr/>
          <p:nvPr/>
        </p:nvGrpSpPr>
        <p:grpSpPr>
          <a:xfrm>
            <a:off x="6271457" y="144090"/>
            <a:ext cx="5510151" cy="6240102"/>
            <a:chOff x="3004457" y="237888"/>
            <a:chExt cx="5510151" cy="6240102"/>
          </a:xfrm>
        </p:grpSpPr>
        <p:pic>
          <p:nvPicPr>
            <p:cNvPr id="49" name="Εικόνα 48"/>
            <p:cNvPicPr>
              <a:picLocks noChangeAspect="1"/>
            </p:cNvPicPr>
            <p:nvPr/>
          </p:nvPicPr>
          <p:blipFill rotWithShape="1">
            <a:blip r:embed="rId5"/>
            <a:srcRect l="3073" t="6980" r="13330"/>
            <a:stretch/>
          </p:blipFill>
          <p:spPr>
            <a:xfrm>
              <a:off x="3004457" y="807522"/>
              <a:ext cx="5510151" cy="567046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630070" y="237888"/>
              <a:ext cx="2115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Nonionic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surfactants</a:t>
              </a:r>
              <a:endParaRPr lang="el-G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51" name="Ομάδα 50"/>
          <p:cNvGrpSpPr/>
          <p:nvPr/>
        </p:nvGrpSpPr>
        <p:grpSpPr>
          <a:xfrm>
            <a:off x="6235188" y="488382"/>
            <a:ext cx="5415148" cy="5269511"/>
            <a:chOff x="1771351" y="308759"/>
            <a:chExt cx="5415148" cy="5269511"/>
          </a:xfrm>
        </p:grpSpPr>
        <p:pic>
          <p:nvPicPr>
            <p:cNvPr id="52" name="Εικόνα 51"/>
            <p:cNvPicPr>
              <a:picLocks noChangeAspect="1"/>
            </p:cNvPicPr>
            <p:nvPr/>
          </p:nvPicPr>
          <p:blipFill rotWithShape="1">
            <a:blip r:embed="rId6"/>
            <a:srcRect l="4318" t="11921" r="16132"/>
            <a:stretch/>
          </p:blipFill>
          <p:spPr>
            <a:xfrm>
              <a:off x="1771351" y="902525"/>
              <a:ext cx="5415148" cy="4675745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3289465" y="308759"/>
              <a:ext cx="2378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Amphoteric surfactants</a:t>
              </a:r>
              <a:endParaRPr lang="el-G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4" name="Ορθογώνιο 53"/>
          <p:cNvSpPr/>
          <p:nvPr/>
        </p:nvSpPr>
        <p:spPr>
          <a:xfrm>
            <a:off x="6223955" y="650105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 err="1" smtClean="0">
                <a:effectLst/>
              </a:rPr>
              <a:t>Yoshikiyo</a:t>
            </a:r>
            <a:r>
              <a:rPr lang="en-US" sz="1200" i="1" dirty="0" smtClean="0">
                <a:effectLst/>
              </a:rPr>
              <a:t> </a:t>
            </a:r>
            <a:r>
              <a:rPr lang="en-US" sz="1200" i="1" dirty="0" err="1" smtClean="0">
                <a:effectLst/>
              </a:rPr>
              <a:t>Moroi</a:t>
            </a:r>
            <a:r>
              <a:rPr lang="en-US" sz="1200" i="1" dirty="0" err="1" smtClean="0"/>
              <a:t>,</a:t>
            </a:r>
            <a:r>
              <a:rPr lang="en-US" sz="1200" i="1" dirty="0" err="1" smtClean="0">
                <a:effectLst/>
              </a:rPr>
              <a:t>Department</a:t>
            </a:r>
            <a:r>
              <a:rPr lang="en-US" sz="1200" i="1" dirty="0" smtClean="0">
                <a:effectLst/>
              </a:rPr>
              <a:t> of </a:t>
            </a:r>
            <a:r>
              <a:rPr lang="en-US" sz="1200" i="1" dirty="0" err="1" smtClean="0">
                <a:effectLst/>
              </a:rPr>
              <a:t>Chemistry,Faculty</a:t>
            </a:r>
            <a:r>
              <a:rPr lang="en-US" sz="1200" i="1" dirty="0" smtClean="0">
                <a:effectLst/>
              </a:rPr>
              <a:t> of </a:t>
            </a:r>
            <a:r>
              <a:rPr lang="en-US" sz="1200" i="1" dirty="0" err="1" smtClean="0">
                <a:effectLst/>
              </a:rPr>
              <a:t>Science,Kyushu</a:t>
            </a:r>
            <a:r>
              <a:rPr lang="en-US" sz="1200" i="1" dirty="0" smtClean="0">
                <a:effectLst/>
              </a:rPr>
              <a:t> University, Fukuoka, Japan</a:t>
            </a:r>
            <a:endParaRPr lang="en-US" sz="12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286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25384" y="5435351"/>
            <a:ext cx="548970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u="sng" dirty="0" smtClean="0"/>
              <a:t>Figure 2.</a:t>
            </a:r>
            <a:r>
              <a:rPr lang="en-US" sz="1400" b="1" i="1" dirty="0" smtClean="0"/>
              <a:t> Shape &amp; structure of micelles.</a:t>
            </a:r>
          </a:p>
          <a:p>
            <a:r>
              <a:rPr lang="en-US" sz="1200" i="1" dirty="0"/>
              <a:t>N. Pal, A. </a:t>
            </a:r>
            <a:r>
              <a:rPr lang="en-US" sz="1200" i="1" dirty="0" err="1"/>
              <a:t>Bhaumik</a:t>
            </a:r>
            <a:r>
              <a:rPr lang="en-US" sz="1200" i="1" dirty="0"/>
              <a:t> / Advances in Colloid and Interface Science 189–190 (2013) 21–41</a:t>
            </a:r>
          </a:p>
        </p:txBody>
      </p:sp>
      <p:grpSp>
        <p:nvGrpSpPr>
          <p:cNvPr id="13" name="Ομάδα 12"/>
          <p:cNvGrpSpPr/>
          <p:nvPr/>
        </p:nvGrpSpPr>
        <p:grpSpPr>
          <a:xfrm>
            <a:off x="7617243" y="78916"/>
            <a:ext cx="4292600" cy="4842706"/>
            <a:chOff x="321983" y="437301"/>
            <a:chExt cx="4746313" cy="5666944"/>
          </a:xfrm>
        </p:grpSpPr>
        <p:pic>
          <p:nvPicPr>
            <p:cNvPr id="11" name="Εικόνα 10"/>
            <p:cNvPicPr>
              <a:picLocks noChangeAspect="1"/>
            </p:cNvPicPr>
            <p:nvPr/>
          </p:nvPicPr>
          <p:blipFill rotWithShape="1">
            <a:blip r:embed="rId3"/>
            <a:srcRect l="13190" t="8671" r="16067" b="14706"/>
            <a:stretch/>
          </p:blipFill>
          <p:spPr>
            <a:xfrm>
              <a:off x="321983" y="437301"/>
              <a:ext cx="4693351" cy="422882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1983" y="4843682"/>
              <a:ext cx="4746313" cy="126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u="sng" dirty="0" smtClean="0"/>
                <a:t>Figure 3.</a:t>
              </a:r>
              <a:r>
                <a:rPr lang="en-US" sz="1400" b="1" i="1" dirty="0" smtClean="0"/>
                <a:t> Surface tension against the surfactant concentration (logarithmic scale).</a:t>
              </a:r>
            </a:p>
            <a:p>
              <a:r>
                <a:rPr lang="en-US" sz="1200" b="1" i="1" dirty="0" smtClean="0">
                  <a:hlinkClick r:id="rId4" invalidUrl="http://www.biolinscientific.com/zafepress.php?url=/pdf/Attension/Theory Notes/AT_TN_3_cmc.pdf"/>
                </a:rPr>
                <a:t>http://www.biolinscientific.com/zafepress.php?url=%2Fpdf%2FAttension%2FTheory%20Notes%2FAT_TN_3_cmc.pdf</a:t>
              </a:r>
              <a:endParaRPr lang="en-US" sz="1200" b="1" i="1" dirty="0" smtClean="0"/>
            </a:p>
            <a:p>
              <a:endParaRPr lang="el-GR" sz="1200" b="1" i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5384" y="136516"/>
            <a:ext cx="74918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ritical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icelle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oncentration: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Temperature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Pressure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Length of hydrophobic tail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Presence &amp; concentration of other surface active substances &amp; electrolytes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7" name="Ομάδα 16"/>
          <p:cNvGrpSpPr/>
          <p:nvPr/>
        </p:nvGrpSpPr>
        <p:grpSpPr>
          <a:xfrm>
            <a:off x="5563069" y="2328227"/>
            <a:ext cx="6628931" cy="2555065"/>
            <a:chOff x="4211516" y="4132177"/>
            <a:chExt cx="6628931" cy="2555065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 rotWithShape="1">
            <a:blip r:embed="rId5"/>
            <a:srcRect l="4108" t="27813" r="6264" b="14021"/>
            <a:stretch/>
          </p:blipFill>
          <p:spPr>
            <a:xfrm>
              <a:off x="4491318" y="4132177"/>
              <a:ext cx="6104965" cy="19344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211516" y="5967816"/>
              <a:ext cx="6628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u="sng" dirty="0" smtClean="0"/>
                <a:t>Figure 4. </a:t>
              </a:r>
              <a:r>
                <a:rPr lang="en-US" sz="1400" b="1" i="1" dirty="0" smtClean="0"/>
                <a:t>Changes in micelle shape &amp; structure with changing surfactant concentration.</a:t>
              </a:r>
              <a:endParaRPr lang="el-GR" sz="1400" b="1" i="1" dirty="0"/>
            </a:p>
          </p:txBody>
        </p:sp>
        <p:sp>
          <p:nvSpPr>
            <p:cNvPr id="16" name="Ορθογώνιο 15"/>
            <p:cNvSpPr/>
            <p:nvPr/>
          </p:nvSpPr>
          <p:spPr>
            <a:xfrm>
              <a:off x="4211516" y="6225577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="1" i="1" dirty="0" err="1" smtClean="0">
                  <a:effectLst/>
                </a:rPr>
                <a:t>Micelles,Theoretical</a:t>
              </a:r>
              <a:r>
                <a:rPr lang="en-US" sz="1200" b="1" i="1" dirty="0" smtClean="0">
                  <a:effectLst/>
                </a:rPr>
                <a:t> and Applied Aspects</a:t>
              </a:r>
            </a:p>
            <a:p>
              <a:r>
                <a:rPr lang="en-US" sz="1200" i="1" dirty="0" err="1" smtClean="0">
                  <a:effectLst/>
                </a:rPr>
                <a:t>Yoshikiyo</a:t>
              </a:r>
              <a:r>
                <a:rPr lang="en-US" sz="1200" i="1" dirty="0" smtClean="0">
                  <a:effectLst/>
                </a:rPr>
                <a:t> </a:t>
              </a:r>
              <a:r>
                <a:rPr lang="en-US" sz="1200" i="1" dirty="0" err="1" smtClean="0">
                  <a:effectLst/>
                </a:rPr>
                <a:t>Moroi</a:t>
              </a:r>
              <a:r>
                <a:rPr lang="en-US" sz="1200" i="1" dirty="0" err="1"/>
                <a:t>,</a:t>
              </a:r>
              <a:r>
                <a:rPr lang="en-US" sz="1200" i="1" dirty="0" err="1" smtClean="0">
                  <a:effectLst/>
                </a:rPr>
                <a:t>Department</a:t>
              </a:r>
              <a:r>
                <a:rPr lang="en-US" sz="1200" i="1" dirty="0" smtClean="0">
                  <a:effectLst/>
                </a:rPr>
                <a:t> of </a:t>
              </a:r>
              <a:r>
                <a:rPr lang="en-US" sz="1200" i="1" dirty="0" err="1" smtClean="0">
                  <a:effectLst/>
                </a:rPr>
                <a:t>Chemistry,Faculty</a:t>
              </a:r>
              <a:r>
                <a:rPr lang="en-US" sz="1200" i="1" dirty="0" smtClean="0">
                  <a:effectLst/>
                </a:rPr>
                <a:t> of </a:t>
              </a:r>
              <a:r>
                <a:rPr lang="en-US" sz="1200" i="1" dirty="0" err="1" smtClean="0">
                  <a:effectLst/>
                </a:rPr>
                <a:t>Science,Kyushu</a:t>
              </a:r>
              <a:r>
                <a:rPr lang="en-US" sz="1200" i="1" dirty="0" smtClean="0">
                  <a:effectLst/>
                </a:rPr>
                <a:t> University, Fukuoka, Japan</a:t>
              </a:r>
              <a:endParaRPr lang="en-US" sz="1200" i="1" dirty="0">
                <a:effectLst/>
              </a:endParaRPr>
            </a:p>
          </p:txBody>
        </p:sp>
      </p:grpSp>
      <p:pic>
        <p:nvPicPr>
          <p:cNvPr id="18" name="Εικόνα 17"/>
          <p:cNvPicPr>
            <a:picLocks noChangeAspect="1"/>
          </p:cNvPicPr>
          <p:nvPr/>
        </p:nvPicPr>
        <p:blipFill rotWithShape="1">
          <a:blip r:embed="rId6"/>
          <a:srcRect l="8493" t="1897" r="12933"/>
          <a:stretch/>
        </p:blipFill>
        <p:spPr>
          <a:xfrm>
            <a:off x="237507" y="1820167"/>
            <a:ext cx="3870970" cy="34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/>
          <p:cNvGrpSpPr/>
          <p:nvPr/>
        </p:nvGrpSpPr>
        <p:grpSpPr>
          <a:xfrm>
            <a:off x="255001" y="1578758"/>
            <a:ext cx="8014446" cy="4174252"/>
            <a:chOff x="375127" y="0"/>
            <a:chExt cx="7247964" cy="3809237"/>
          </a:xfrm>
        </p:grpSpPr>
        <p:pic>
          <p:nvPicPr>
            <p:cNvPr id="12" name="Εικόνα 11"/>
            <p:cNvPicPr>
              <a:picLocks noChangeAspect="1"/>
            </p:cNvPicPr>
            <p:nvPr/>
          </p:nvPicPr>
          <p:blipFill rotWithShape="1">
            <a:blip r:embed="rId3"/>
            <a:srcRect l="3101" t="14007" r="4551" b="17900"/>
            <a:stretch/>
          </p:blipFill>
          <p:spPr>
            <a:xfrm>
              <a:off x="375127" y="0"/>
              <a:ext cx="7247964" cy="26981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6200" y="2938561"/>
              <a:ext cx="6697975" cy="87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u="sng" dirty="0" smtClean="0"/>
                <a:t>Figure 5.</a:t>
              </a:r>
              <a:r>
                <a:rPr lang="en-US" sz="1400" b="1" i="1" dirty="0" smtClean="0"/>
                <a:t> Solution self-assembly of an amphiphilic block copolymer into spherical polymeric micelles and stabilization to afford either shell or core cross-linked polymer micelles.</a:t>
              </a:r>
            </a:p>
            <a:p>
              <a:r>
                <a:rPr lang="is-IS" sz="1200" i="1" dirty="0"/>
                <a:t>Phil. Trans. R. Soc. A (2007) 365, 2863–2878</a:t>
              </a:r>
            </a:p>
            <a:p>
              <a:endParaRPr lang="el-GR" sz="1400" b="1" i="1" dirty="0"/>
            </a:p>
          </p:txBody>
        </p:sp>
      </p:grpSp>
      <p:sp>
        <p:nvSpPr>
          <p:cNvPr id="18" name="Ορθογώνιο 17"/>
          <p:cNvSpPr/>
          <p:nvPr/>
        </p:nvSpPr>
        <p:spPr>
          <a:xfrm>
            <a:off x="255001" y="378429"/>
            <a:ext cx="6723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Stabilization of polymer micelles by cross-linking</a:t>
            </a:r>
            <a:endParaRPr lang="en-US" sz="2400" b="1" u="sng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49872" y="1888964"/>
            <a:ext cx="281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core mobility 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rigid form </a:t>
            </a:r>
          </a:p>
        </p:txBody>
      </p:sp>
      <p:cxnSp>
        <p:nvCxnSpPr>
          <p:cNvPr id="21" name="Ευθεία γραμμή σύνδεσης 20"/>
          <p:cNvCxnSpPr>
            <a:stCxn id="12" idx="3"/>
          </p:cNvCxnSpPr>
          <p:nvPr/>
        </p:nvCxnSpPr>
        <p:spPr>
          <a:xfrm>
            <a:off x="8269447" y="3057092"/>
            <a:ext cx="37387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1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11858" r="16714" b="9348"/>
          <a:stretch/>
        </p:blipFill>
        <p:spPr>
          <a:xfrm>
            <a:off x="564776" y="974450"/>
            <a:ext cx="6858000" cy="5399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977" y="270738"/>
            <a:ext cx="2598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Shell cross - linking</a:t>
            </a:r>
            <a:endParaRPr lang="el-GR"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9080874" y="270738"/>
            <a:ext cx="4191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encapsulation agents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reaction vessels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delivery agents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977" y="6308176"/>
            <a:ext cx="93703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u="sng" dirty="0" smtClean="0"/>
              <a:t>Figure 6.</a:t>
            </a:r>
            <a:r>
              <a:rPr lang="en-US" sz="1400" b="1" i="1" dirty="0" smtClean="0"/>
              <a:t> Construction of 0%, 50%, 100 % </a:t>
            </a:r>
            <a:r>
              <a:rPr lang="en-US" sz="1400" b="1" i="1" dirty="0" err="1" smtClean="0"/>
              <a:t>dinitrophenylated</a:t>
            </a:r>
            <a:r>
              <a:rPr lang="en-US" sz="1400" b="1" i="1" dirty="0" smtClean="0"/>
              <a:t> micelles and shell cross-linked </a:t>
            </a:r>
            <a:r>
              <a:rPr lang="en-US" sz="1400" b="1" i="1" dirty="0" err="1" smtClean="0"/>
              <a:t>nps</a:t>
            </a:r>
            <a:r>
              <a:rPr lang="en-US" sz="1400" b="1" i="1" dirty="0" smtClean="0"/>
              <a:t> using a mixed micelle strategy.</a:t>
            </a:r>
          </a:p>
          <a:p>
            <a:r>
              <a:rPr lang="is-IS" sz="1400" i="1" dirty="0" smtClean="0"/>
              <a:t>Chem. Soc. Rev., 2006, 35, 1068–1083</a:t>
            </a:r>
          </a:p>
          <a:p>
            <a:r>
              <a:rPr lang="en-US" sz="1400" b="1" i="1" dirty="0" smtClean="0"/>
              <a:t> </a:t>
            </a:r>
            <a:endParaRPr lang="el-GR" sz="1400" b="1" i="1" u="sng" dirty="0"/>
          </a:p>
        </p:txBody>
      </p:sp>
    </p:spTree>
    <p:extLst>
      <p:ext uri="{BB962C8B-B14F-4D97-AF65-F5344CB8AC3E}">
        <p14:creationId xmlns:p14="http://schemas.microsoft.com/office/powerpoint/2010/main" val="3905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Ομάδα 8"/>
          <p:cNvGrpSpPr/>
          <p:nvPr/>
        </p:nvGrpSpPr>
        <p:grpSpPr>
          <a:xfrm>
            <a:off x="268942" y="983409"/>
            <a:ext cx="6858000" cy="5710698"/>
            <a:chOff x="255494" y="584052"/>
            <a:chExt cx="6858000" cy="6139916"/>
          </a:xfrm>
        </p:grpSpPr>
        <p:sp>
          <p:nvSpPr>
            <p:cNvPr id="6" name="TextBox 5"/>
            <p:cNvSpPr txBox="1"/>
            <p:nvPr/>
          </p:nvSpPr>
          <p:spPr>
            <a:xfrm>
              <a:off x="255494" y="5962877"/>
              <a:ext cx="6303520" cy="761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u="sng" dirty="0" smtClean="0"/>
                <a:t>Figure 7.</a:t>
              </a:r>
              <a:r>
                <a:rPr lang="en-US" sz="1400" b="1" i="1" dirty="0" smtClean="0"/>
                <a:t> Possible locations of functionalization within a spherical polymer micelle.</a:t>
              </a:r>
            </a:p>
            <a:p>
              <a:r>
                <a:rPr lang="is-IS" sz="1200" i="1" dirty="0"/>
                <a:t>Chem. Soc. Rev., 2006, 35, 1068–1083</a:t>
              </a:r>
            </a:p>
            <a:p>
              <a:endParaRPr lang="el-GR" sz="1400" b="1" i="1" dirty="0"/>
            </a:p>
          </p:txBody>
        </p:sp>
        <p:pic>
          <p:nvPicPr>
            <p:cNvPr id="8" name="Εικόνα 7"/>
            <p:cNvPicPr>
              <a:picLocks noChangeAspect="1"/>
            </p:cNvPicPr>
            <p:nvPr/>
          </p:nvPicPr>
          <p:blipFill rotWithShape="1">
            <a:blip r:embed="rId2"/>
            <a:srcRect l="12750" t="2272" r="19241" b="7833"/>
            <a:stretch/>
          </p:blipFill>
          <p:spPr>
            <a:xfrm>
              <a:off x="255494" y="584052"/>
              <a:ext cx="6858000" cy="5217460"/>
            </a:xfrm>
            <a:prstGeom prst="rect">
              <a:avLst/>
            </a:prstGeom>
          </p:spPr>
        </p:pic>
      </p:grpSp>
      <p:grpSp>
        <p:nvGrpSpPr>
          <p:cNvPr id="16" name="Ομάδα 15"/>
          <p:cNvGrpSpPr/>
          <p:nvPr/>
        </p:nvGrpSpPr>
        <p:grpSpPr>
          <a:xfrm>
            <a:off x="8794377" y="1339756"/>
            <a:ext cx="2323713" cy="3087486"/>
            <a:chOff x="7705165" y="2837329"/>
            <a:chExt cx="2323713" cy="3087486"/>
          </a:xfrm>
        </p:grpSpPr>
        <p:sp>
          <p:nvSpPr>
            <p:cNvPr id="12" name="TextBox 11"/>
            <p:cNvSpPr txBox="1"/>
            <p:nvPr/>
          </p:nvSpPr>
          <p:spPr>
            <a:xfrm>
              <a:off x="7705165" y="2837329"/>
              <a:ext cx="232371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u="sng" dirty="0" smtClean="0">
                  <a:solidFill>
                    <a:schemeClr val="accent1">
                      <a:lumMod val="75000"/>
                    </a:schemeClr>
                  </a:solidFill>
                </a:rPr>
                <a:t>Functionalization with:</a:t>
              </a:r>
            </a:p>
            <a:p>
              <a:pPr marL="285750" indent="-285750">
                <a:buFont typeface="Arial" charset="-95"/>
                <a:buChar char="•"/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sugars</a:t>
              </a:r>
            </a:p>
            <a:p>
              <a:pPr marL="285750" indent="-285750">
                <a:buFont typeface="Arial" charset="-95"/>
                <a:buChar char="•"/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peptides</a:t>
              </a:r>
            </a:p>
            <a:p>
              <a:pPr marL="285750" indent="-285750">
                <a:buFont typeface="Arial" charset="-95"/>
                <a:buChar char="•"/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targeting ligands</a:t>
              </a:r>
            </a:p>
            <a:p>
              <a:pPr marL="285750" indent="-285750">
                <a:buFont typeface="Arial" charset="-95"/>
                <a:buChar char="•"/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antibodies</a:t>
              </a:r>
              <a:endParaRPr lang="el-G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4" name="Ευθύγραμμο βέλος σύνδεσης 13"/>
            <p:cNvCxnSpPr/>
            <p:nvPr/>
          </p:nvCxnSpPr>
          <p:spPr>
            <a:xfrm>
              <a:off x="8592671" y="4558552"/>
              <a:ext cx="0" cy="753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926046" y="5555483"/>
              <a:ext cx="1757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>
                      <a:lumMod val="75000"/>
                    </a:schemeClr>
                  </a:solidFill>
                </a:rPr>
                <a:t>theranostic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 tools</a:t>
              </a:r>
              <a:endParaRPr lang="el-G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Ορθογώνιο 16"/>
          <p:cNvSpPr/>
          <p:nvPr/>
        </p:nvSpPr>
        <p:spPr>
          <a:xfrm>
            <a:off x="268942" y="215869"/>
            <a:ext cx="7575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Surface (and shell) functionalization</a:t>
            </a:r>
            <a:endParaRPr lang="en-US" sz="2400" b="1" u="sng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96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/>
          <p:cNvGrpSpPr/>
          <p:nvPr/>
        </p:nvGrpSpPr>
        <p:grpSpPr>
          <a:xfrm>
            <a:off x="0" y="443118"/>
            <a:ext cx="12192000" cy="6306670"/>
            <a:chOff x="0" y="443118"/>
            <a:chExt cx="12192000" cy="6306670"/>
          </a:xfrm>
        </p:grpSpPr>
        <p:sp>
          <p:nvSpPr>
            <p:cNvPr id="3" name="TextBox 2"/>
            <p:cNvSpPr txBox="1"/>
            <p:nvPr/>
          </p:nvSpPr>
          <p:spPr>
            <a:xfrm>
              <a:off x="8471646" y="5795681"/>
              <a:ext cx="37203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u="sng" dirty="0" smtClean="0"/>
                <a:t>Figure  8.</a:t>
              </a:r>
              <a:r>
                <a:rPr lang="en-US" sz="1400" b="1" i="1" dirty="0" smtClean="0"/>
                <a:t> Synthesis of core azido-functionalized micelles using latent functional monomer. </a:t>
              </a:r>
            </a:p>
            <a:p>
              <a:r>
                <a:rPr lang="is-IS" sz="1400" i="1" dirty="0" smtClean="0"/>
                <a:t>Chem. Soc. Rev., 2006, 35, 1068–1083</a:t>
              </a:r>
            </a:p>
            <a:p>
              <a:endParaRPr lang="el-GR" sz="1400" b="1" i="1" dirty="0"/>
            </a:p>
          </p:txBody>
        </p:sp>
        <p:grpSp>
          <p:nvGrpSpPr>
            <p:cNvPr id="6" name="Ομάδα 5"/>
            <p:cNvGrpSpPr/>
            <p:nvPr/>
          </p:nvGrpSpPr>
          <p:grpSpPr>
            <a:xfrm>
              <a:off x="0" y="443118"/>
              <a:ext cx="8229601" cy="6306670"/>
              <a:chOff x="0" y="443118"/>
              <a:chExt cx="8229601" cy="6306670"/>
            </a:xfrm>
          </p:grpSpPr>
          <p:pic>
            <p:nvPicPr>
              <p:cNvPr id="4" name="Εικόνα 3"/>
              <p:cNvPicPr>
                <a:picLocks noChangeAspect="1"/>
              </p:cNvPicPr>
              <p:nvPr/>
            </p:nvPicPr>
            <p:blipFill rotWithShape="1">
              <a:blip r:embed="rId2"/>
              <a:srcRect l="2436" t="5883" r="7732" b="2156"/>
              <a:stretch/>
            </p:blipFill>
            <p:spPr>
              <a:xfrm>
                <a:off x="0" y="443118"/>
                <a:ext cx="8229601" cy="630667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995082" y="2286000"/>
                <a:ext cx="6454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8471646" y="443118"/>
            <a:ext cx="372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nanoscale particle diameter maintenance</a:t>
            </a: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(size distribution approx. 1-5 nm) 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965" y="457200"/>
            <a:ext cx="36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accent1">
                    <a:lumMod val="75000"/>
                  </a:schemeClr>
                </a:solidFill>
              </a:rPr>
              <a:t>Properties and Applications</a:t>
            </a:r>
            <a:endParaRPr lang="el-GR" sz="24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274" y="3749975"/>
            <a:ext cx="48664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Therapeutic agent 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drug,gene,protein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 delivery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Drug administration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PhotoDynamic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Therapy (PDT)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PhotoThermal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Therapy (PTT) 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Catalysts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Synthesis of porous materials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72274" y="145725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Nano-size range (typically &lt; 100 nm) and narrow size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distribution  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igh static and dynamic structural stability which is essential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for their n vivo  application.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ncorporation of large amounts of hydrophobic drug </a:t>
            </a:r>
          </a:p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Shell/core modification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233897" y="6319094"/>
            <a:ext cx="37754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 smtClean="0"/>
              <a:t>Nanomed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Nanobiotechnol</a:t>
            </a:r>
            <a:r>
              <a:rPr lang="en-US" sz="1200" i="1" dirty="0" smtClean="0"/>
              <a:t> 2015. </a:t>
            </a:r>
            <a:r>
              <a:rPr lang="en-US" sz="1200" i="1" dirty="0" err="1" smtClean="0"/>
              <a:t>doi</a:t>
            </a:r>
            <a:r>
              <a:rPr lang="en-US" sz="1200" i="1" dirty="0" smtClean="0"/>
              <a:t>: 10.1002/wnan.1332</a:t>
            </a:r>
            <a:endParaRPr lang="en-US" sz="1200" i="1" dirty="0"/>
          </a:p>
        </p:txBody>
      </p:sp>
      <p:cxnSp>
        <p:nvCxnSpPr>
          <p:cNvPr id="11" name="Ευθεία γραμμή σύνδεσης 10"/>
          <p:cNvCxnSpPr/>
          <p:nvPr/>
        </p:nvCxnSpPr>
        <p:spPr>
          <a:xfrm>
            <a:off x="233897" y="3562597"/>
            <a:ext cx="63806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6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/>
          <a:srcRect l="2424" t="1773" r="2532" b="4462"/>
          <a:stretch/>
        </p:blipFill>
        <p:spPr>
          <a:xfrm>
            <a:off x="5342468" y="90255"/>
            <a:ext cx="6605758" cy="5212039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3"/>
          <a:srcRect l="17505" t="26568" r="20297" b="15821"/>
          <a:stretch/>
        </p:blipFill>
        <p:spPr>
          <a:xfrm>
            <a:off x="260314" y="3335117"/>
            <a:ext cx="7053943" cy="3087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512" y="391886"/>
            <a:ext cx="2157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chemeClr val="accent1">
                    <a:lumMod val="75000"/>
                  </a:schemeClr>
                </a:solidFill>
              </a:rPr>
              <a:t>Drug Delivery</a:t>
            </a:r>
            <a:endParaRPr lang="el-GR" sz="28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2541" y="5369560"/>
            <a:ext cx="476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sng" dirty="0" smtClean="0"/>
              <a:t>Figure 10.</a:t>
            </a:r>
            <a:r>
              <a:rPr lang="en-US" sz="1400" b="1" i="1" dirty="0" smtClean="0"/>
              <a:t> Structure of common micelle forming co-polymer in micellar drug delivery.</a:t>
            </a:r>
          </a:p>
          <a:p>
            <a:r>
              <a:rPr lang="en-US" sz="1200" i="1" dirty="0"/>
              <a:t>WIREs </a:t>
            </a:r>
            <a:r>
              <a:rPr lang="en-US" sz="1200" i="1" dirty="0" err="1"/>
              <a:t>Nanomed</a:t>
            </a:r>
            <a:r>
              <a:rPr lang="en-US" sz="1200" i="1" dirty="0"/>
              <a:t> </a:t>
            </a:r>
            <a:r>
              <a:rPr lang="en-US" sz="1200" i="1" dirty="0" err="1"/>
              <a:t>Nanobiotechnol</a:t>
            </a:r>
            <a:r>
              <a:rPr lang="en-US" sz="1200" i="1" dirty="0"/>
              <a:t> 2015. </a:t>
            </a:r>
            <a:r>
              <a:rPr lang="en-US" sz="1200" i="1" dirty="0" err="1"/>
              <a:t>doi</a:t>
            </a:r>
            <a:r>
              <a:rPr lang="en-US" sz="1200" i="1" dirty="0"/>
              <a:t>: 10.1002/wnan.1332</a:t>
            </a:r>
          </a:p>
          <a:p>
            <a:endParaRPr lang="el-GR" sz="1400" b="1" i="1" u="sng" dirty="0"/>
          </a:p>
        </p:txBody>
      </p:sp>
      <p:sp>
        <p:nvSpPr>
          <p:cNvPr id="11" name="Ορθογώνιο 10"/>
          <p:cNvSpPr/>
          <p:nvPr/>
        </p:nvSpPr>
        <p:spPr>
          <a:xfrm>
            <a:off x="260314" y="12106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-95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di- &amp; tri- copolymers</a:t>
            </a:r>
          </a:p>
          <a:p>
            <a:pPr marL="285750" indent="-285750">
              <a:buFont typeface="Arial" charset="-95"/>
              <a:buChar char="•"/>
            </a:pPr>
            <a:r>
              <a:rPr lang="en-US" i="1" u="sng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Biocompatibility, biodegradability</a:t>
            </a:r>
            <a:r>
              <a:rPr lang="en-U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u="sng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and low toxicity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170" y="6424779"/>
            <a:ext cx="9257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u="sng" dirty="0" smtClean="0"/>
              <a:t>Figure 9.</a:t>
            </a:r>
            <a:r>
              <a:rPr lang="en-US" sz="1400" b="1" i="1" dirty="0" smtClean="0"/>
              <a:t> Selected structural and architectural types of polymer-drug conjugates. A: hydrophilic block, B: hydrophobic block.</a:t>
            </a:r>
          </a:p>
          <a:p>
            <a:r>
              <a:rPr lang="en-US" sz="1200" i="1" dirty="0" smtClean="0"/>
              <a:t>Expert </a:t>
            </a:r>
            <a:r>
              <a:rPr lang="en-US" sz="1200" i="1" dirty="0" err="1"/>
              <a:t>Opin</a:t>
            </a:r>
            <a:r>
              <a:rPr lang="en-US" sz="1200" i="1" dirty="0"/>
              <a:t>. Drug </a:t>
            </a:r>
            <a:r>
              <a:rPr lang="en-US" sz="1200" i="1" dirty="0" err="1"/>
              <a:t>Deliv</a:t>
            </a:r>
            <a:r>
              <a:rPr lang="en-US" sz="1200" i="1" dirty="0"/>
              <a:t>. (2009) </a:t>
            </a:r>
            <a:r>
              <a:rPr lang="en-US" sz="1200" b="1" i="1" dirty="0"/>
              <a:t>6</a:t>
            </a:r>
            <a:r>
              <a:rPr lang="en-US" sz="1200" i="1" dirty="0"/>
              <a:t>(10):1079-1090</a:t>
            </a:r>
          </a:p>
          <a:p>
            <a:endParaRPr lang="el-GR" sz="1400" b="1" i="1" u="sng" dirty="0"/>
          </a:p>
        </p:txBody>
      </p:sp>
    </p:spTree>
    <p:extLst>
      <p:ext uri="{BB962C8B-B14F-4D97-AF65-F5344CB8AC3E}">
        <p14:creationId xmlns:p14="http://schemas.microsoft.com/office/powerpoint/2010/main" val="6038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917</Words>
  <Application>Microsoft Macintosh PowerPoint</Application>
  <PresentationFormat>Ευρεία οθόνη</PresentationFormat>
  <Paragraphs>126</Paragraphs>
  <Slides>19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Wingdings</vt:lpstr>
      <vt:lpstr>Arial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Adelaida Trapali</dc:creator>
  <cp:lastModifiedBy>Adelaida Trapali</cp:lastModifiedBy>
  <cp:revision>95</cp:revision>
  <cp:lastPrinted>2017-05-22T06:17:16Z</cp:lastPrinted>
  <dcterms:created xsi:type="dcterms:W3CDTF">2017-05-20T08:36:31Z</dcterms:created>
  <dcterms:modified xsi:type="dcterms:W3CDTF">2017-05-22T09:59:42Z</dcterms:modified>
</cp:coreProperties>
</file>